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2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4" r:id="rId10"/>
    <p:sldId id="266" r:id="rId11"/>
    <p:sldId id="271" r:id="rId12"/>
    <p:sldId id="272" r:id="rId13"/>
    <p:sldId id="267" r:id="rId14"/>
    <p:sldId id="269" r:id="rId15"/>
    <p:sldId id="273" r:id="rId16"/>
    <p:sldId id="274" r:id="rId17"/>
    <p:sldId id="275" r:id="rId18"/>
    <p:sldId id="276" r:id="rId19"/>
    <p:sldId id="258" r:id="rId20"/>
    <p:sldId id="27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249A4C-7B30-47EF-9120-F9D45B1B7C76}" type="datetimeFigureOut">
              <a:rPr lang="en-US" smtClean="0"/>
              <a:pPr/>
              <a:t>11/2/2010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940BD-535B-4AA2-9C2D-80475F0B227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940BD-535B-4AA2-9C2D-80475F0B2276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B77BC-234F-4805-8F33-047C10EAE420}" type="datetimeFigureOut">
              <a:rPr lang="en-US" smtClean="0"/>
              <a:pPr/>
              <a:t>11/2/2010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50D357-D0F1-410F-8329-29692934A22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B77BC-234F-4805-8F33-047C10EAE420}" type="datetimeFigureOut">
              <a:rPr lang="en-US" smtClean="0"/>
              <a:pPr/>
              <a:t>11/2/2010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0D357-D0F1-410F-8329-29692934A22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050D357-D0F1-410F-8329-29692934A22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B77BC-234F-4805-8F33-047C10EAE420}" type="datetimeFigureOut">
              <a:rPr lang="en-US" smtClean="0"/>
              <a:pPr/>
              <a:t>11/2/2010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B77BC-234F-4805-8F33-047C10EAE420}" type="datetimeFigureOut">
              <a:rPr lang="en-US" smtClean="0"/>
              <a:pPr/>
              <a:t>11/2/2010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050D357-D0F1-410F-8329-29692934A22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B77BC-234F-4805-8F33-047C10EAE420}" type="datetimeFigureOut">
              <a:rPr lang="en-US" smtClean="0"/>
              <a:pPr/>
              <a:t>11/2/2010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50D357-D0F1-410F-8329-29692934A22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5DB77BC-234F-4805-8F33-047C10EAE420}" type="datetimeFigureOut">
              <a:rPr lang="en-US" smtClean="0"/>
              <a:pPr/>
              <a:t>11/2/2010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0D357-D0F1-410F-8329-29692934A22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B77BC-234F-4805-8F33-047C10EAE420}" type="datetimeFigureOut">
              <a:rPr lang="en-US" smtClean="0"/>
              <a:pPr/>
              <a:t>11/2/2010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050D357-D0F1-410F-8329-29692934A22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B77BC-234F-4805-8F33-047C10EAE420}" type="datetimeFigureOut">
              <a:rPr lang="en-US" smtClean="0"/>
              <a:pPr/>
              <a:t>11/2/2010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050D357-D0F1-410F-8329-29692934A22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B77BC-234F-4805-8F33-047C10EAE420}" type="datetimeFigureOut">
              <a:rPr lang="en-US" smtClean="0"/>
              <a:pPr/>
              <a:t>11/2/2010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50D357-D0F1-410F-8329-29692934A22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50D357-D0F1-410F-8329-29692934A22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B77BC-234F-4805-8F33-047C10EAE420}" type="datetimeFigureOut">
              <a:rPr lang="en-US" smtClean="0"/>
              <a:pPr/>
              <a:t>11/2/2010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050D357-D0F1-410F-8329-29692934A22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5DB77BC-234F-4805-8F33-047C10EAE420}" type="datetimeFigureOut">
              <a:rPr lang="en-US" smtClean="0"/>
              <a:pPr/>
              <a:t>11/2/2010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5DB77BC-234F-4805-8F33-047C10EAE420}" type="datetimeFigureOut">
              <a:rPr lang="en-US" smtClean="0"/>
              <a:pPr/>
              <a:t>11/2/2010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50D357-D0F1-410F-8329-29692934A22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bjs.ojp.usdoj.gov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Margaret Noonan</a:t>
            </a:r>
          </a:p>
          <a:p>
            <a:r>
              <a:rPr lang="en-US" dirty="0" smtClean="0"/>
              <a:t>Statistician</a:t>
            </a:r>
          </a:p>
          <a:p>
            <a:r>
              <a:rPr lang="en-US" dirty="0" smtClean="0"/>
              <a:t>Bureau of Justice Statistics</a:t>
            </a:r>
          </a:p>
          <a:p>
            <a:r>
              <a:rPr lang="en-US" dirty="0" smtClean="0"/>
              <a:t>Deaths in Custody Reporting Program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685800"/>
            <a:ext cx="8229600" cy="1447800"/>
          </a:xfrm>
        </p:spPr>
        <p:txBody>
          <a:bodyPr>
            <a:normAutofit/>
          </a:bodyPr>
          <a:lstStyle/>
          <a:p>
            <a:r>
              <a:rPr lang="en-US" sz="3800" dirty="0" smtClean="0"/>
              <a:t>Mortality in Local Jails, 2000-2007</a:t>
            </a:r>
            <a:endParaRPr lang="en-US" sz="3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DCRP Mortality: Where?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largest jails (ADP of 1,000+) accounted for about half of deaths (52%).</a:t>
            </a:r>
          </a:p>
          <a:p>
            <a:r>
              <a:rPr lang="en-US" dirty="0" smtClean="0"/>
              <a:t>The largest jails account for 6% of all jails in the U.S. and about half of the jail population.</a:t>
            </a:r>
          </a:p>
          <a:p>
            <a:r>
              <a:rPr lang="en-US" dirty="0" smtClean="0"/>
              <a:t>Jails holding 50 or fewer inmates accounted for 40% of jails, and 3% of the jail population.</a:t>
            </a:r>
          </a:p>
          <a:p>
            <a:r>
              <a:rPr lang="en-US" dirty="0" smtClean="0"/>
              <a:t>The smallest jails had the highest mortality rate (282 per 100,000).</a:t>
            </a:r>
          </a:p>
          <a:p>
            <a:r>
              <a:rPr lang="en-US" dirty="0" smtClean="0"/>
              <a:t>The largest jails (50 largest jail jurisdictions) had a mortality rate of 170 per 100,00.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DCRP Mortality: Where (cont.)?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19200" y="1981200"/>
            <a:ext cx="7215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Cause of death varied by the size of jail jurisdiction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590800"/>
            <a:ext cx="8504238" cy="283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DCRP Mortality: Where (cont.)?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Function of budget, the population served, the services provided, turnover and the capacity of jails to provide services.</a:t>
            </a:r>
          </a:p>
          <a:p>
            <a:r>
              <a:rPr lang="en-US" dirty="0" smtClean="0"/>
              <a:t>The smallest facilities have the highest turnover (volatility).</a:t>
            </a:r>
          </a:p>
          <a:p>
            <a:r>
              <a:rPr lang="en-US" dirty="0" smtClean="0"/>
              <a:t>In 1999, 54% of the smallest jails reported have staff on hand for suicide screens.</a:t>
            </a:r>
          </a:p>
          <a:p>
            <a:r>
              <a:rPr lang="en-US" dirty="0" smtClean="0"/>
              <a:t>91% of the largest jails reported the same.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DCRP Mortality: Other Populations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mortality rate in State prisons is nearly twice that of local jails (144 per 100,000 v. 251 per 100,000).</a:t>
            </a:r>
          </a:p>
          <a:p>
            <a:r>
              <a:rPr lang="en-US" dirty="0" smtClean="0"/>
              <a:t>Nine out ten prison inmates (89%) die of an illness-related event</a:t>
            </a:r>
          </a:p>
          <a:p>
            <a:r>
              <a:rPr lang="en-US" dirty="0" smtClean="0"/>
              <a:t>Suicides rates in jails are 2.6x times higher than State prisons (42 v. 16)</a:t>
            </a:r>
          </a:p>
          <a:p>
            <a:pPr lvl="1"/>
            <a:r>
              <a:rPr lang="en-US" dirty="0" smtClean="0"/>
              <a:t>Function of the length of stay: 21 days in local jails and 32 months in State prisons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DCRP Mortality: Other Pops. (Prison)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676400"/>
            <a:ext cx="7696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DCRP Mortality: Other Pops (General)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mortality rate is higher in the general population.</a:t>
            </a:r>
          </a:p>
          <a:p>
            <a:r>
              <a:rPr lang="en-US" dirty="0" smtClean="0"/>
              <a:t>The top five causes of death in the general population are: heart disease, cancer, cerebrovascular disease, respiratory diseases and accidents.</a:t>
            </a:r>
          </a:p>
          <a:p>
            <a:r>
              <a:rPr lang="en-US" dirty="0" smtClean="0"/>
              <a:t>The top five in local jails are (frequency): suicide, heart disease, intoxication, AIDS and cancer </a:t>
            </a:r>
          </a:p>
          <a:p>
            <a:r>
              <a:rPr lang="en-US" dirty="0" smtClean="0"/>
              <a:t>Once adjusted for race and sex and age, suicide still occurs at a higher rate in jails than in the general population.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DCRP Mortality: Jail/Gen Pop Compare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9919" y="2003425"/>
            <a:ext cx="7867650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DCRP Mortality: Suicide Adjusted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What’s driving the higher suicide rates in local jails? White males.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2590800"/>
            <a:ext cx="3962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DCRP Mortality: Potential Future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Mortality in ICE-run facilities</a:t>
            </a:r>
          </a:p>
          <a:p>
            <a:r>
              <a:rPr lang="en-US" dirty="0" smtClean="0"/>
              <a:t>Mortality in similarly situated jails, i.e. grouping jails by the populations they serve</a:t>
            </a:r>
          </a:p>
          <a:p>
            <a:r>
              <a:rPr lang="en-US" dirty="0" smtClean="0"/>
              <a:t>An update of the ‘Medical Causes in State Prison’ report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DCRP - Publications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600" i="1" dirty="0" smtClean="0"/>
              <a:t>Suicide and Homicide in State Prisons and Local Jails, 2000-2002</a:t>
            </a:r>
          </a:p>
          <a:p>
            <a:r>
              <a:rPr lang="en-US" sz="2600" i="1" dirty="0" smtClean="0"/>
              <a:t>Medical Causes of Death in State Prisons, 2001-2004</a:t>
            </a:r>
          </a:p>
          <a:p>
            <a:r>
              <a:rPr lang="en-US" sz="2600" i="1" dirty="0" smtClean="0"/>
              <a:t>Arrest-Related Deaths in the United States, 2003-2005</a:t>
            </a:r>
          </a:p>
          <a:p>
            <a:r>
              <a:rPr lang="en-US" sz="2600" i="1" dirty="0" smtClean="0"/>
              <a:t>Deaths in Custody Statistical Tables (2000-2007)</a:t>
            </a:r>
          </a:p>
          <a:p>
            <a:r>
              <a:rPr lang="en-US" sz="2600" i="1" dirty="0" smtClean="0"/>
              <a:t>Mortality in Local Jails, 2000-2007</a:t>
            </a:r>
            <a:endParaRPr lang="en-US" sz="2600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Deaths in Custody Reporting Program (DCRP)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Started in 2000 after the passage of the Deaths in Custody Reporting Act.</a:t>
            </a:r>
          </a:p>
          <a:p>
            <a:pPr lvl="1"/>
            <a:r>
              <a:rPr lang="en-US" dirty="0" smtClean="0"/>
              <a:t>Jails (2000) –directly from the jurisdiction</a:t>
            </a:r>
          </a:p>
          <a:p>
            <a:pPr lvl="1"/>
            <a:r>
              <a:rPr lang="en-US" dirty="0" smtClean="0"/>
              <a:t>Prisons (2001) – from the DOC</a:t>
            </a:r>
          </a:p>
          <a:p>
            <a:pPr lvl="1"/>
            <a:r>
              <a:rPr lang="en-US" dirty="0" smtClean="0"/>
              <a:t>In the process of arrest (2003) </a:t>
            </a:r>
          </a:p>
          <a:p>
            <a:r>
              <a:rPr lang="en-US" dirty="0" smtClean="0"/>
              <a:t>All DOCs participate and nearly 99% of jails participate.</a:t>
            </a:r>
          </a:p>
          <a:p>
            <a:endParaRPr lang="en-US" dirty="0" smtClean="0"/>
          </a:p>
          <a:p>
            <a:pPr marL="788670" lvl="1" indent="-514350">
              <a:buFont typeface="+mj-lt"/>
              <a:buAutoNum type="arabicPeriod"/>
            </a:pPr>
            <a:endParaRPr lang="en-US" sz="2700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DCRP Mortality: More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BJS website: </a:t>
            </a:r>
            <a:r>
              <a:rPr lang="en-US" dirty="0" smtClean="0">
                <a:hlinkClick r:id="rId2"/>
              </a:rPr>
              <a:t>http://bjs.ojp.usdoj.gov/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Email: margaret.noonan@usdoj.gov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DCRP-Mortality in Local Jails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8 year study period</a:t>
            </a:r>
          </a:p>
          <a:p>
            <a:pPr lvl="1"/>
            <a:r>
              <a:rPr lang="en-US" dirty="0" smtClean="0"/>
              <a:t>Nearly three years in the making</a:t>
            </a:r>
          </a:p>
          <a:p>
            <a:pPr lvl="1"/>
            <a:r>
              <a:rPr lang="en-US" dirty="0" smtClean="0"/>
              <a:t>Data sources from the DCRP, the CDC, the Annual Survey of Jails</a:t>
            </a:r>
          </a:p>
          <a:p>
            <a:pPr lvl="1"/>
            <a:r>
              <a:rPr lang="en-US" dirty="0" smtClean="0"/>
              <a:t>The aim of the study was to give a comprehensive view of jail mortality</a:t>
            </a:r>
          </a:p>
          <a:p>
            <a:r>
              <a:rPr lang="en-US" dirty="0" smtClean="0"/>
              <a:t>The study sought to explain who, what, when and where of jail mortality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DCRP Mortality: Overview (What?)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About 1,000 inmates die in jails in the United States in any given year, or a total of 8,097</a:t>
            </a:r>
          </a:p>
          <a:p>
            <a:r>
              <a:rPr lang="en-US" dirty="0" smtClean="0"/>
              <a:t>Most inmates do their time in jails without incident</a:t>
            </a:r>
          </a:p>
          <a:p>
            <a:r>
              <a:rPr lang="en-US" dirty="0" smtClean="0"/>
              <a:t>80% of jails report zero deaths in any given year.</a:t>
            </a:r>
          </a:p>
          <a:p>
            <a:r>
              <a:rPr lang="en-US" dirty="0" smtClean="0"/>
              <a:t>Most preventable deaths (intox, accident, homicide suicide) are uncommon in correctional facilities.</a:t>
            </a:r>
          </a:p>
          <a:p>
            <a:pPr lvl="1"/>
            <a:r>
              <a:rPr lang="en-US" dirty="0" smtClean="0"/>
              <a:t>75% of jails reported zero suicides in any given year</a:t>
            </a:r>
          </a:p>
          <a:p>
            <a:pPr lvl="1"/>
            <a:r>
              <a:rPr lang="en-US" dirty="0" smtClean="0"/>
              <a:t>18% of jails reported one or more homicides for the entire period</a:t>
            </a:r>
          </a:p>
          <a:p>
            <a:r>
              <a:rPr lang="en-US" dirty="0" smtClean="0"/>
              <a:t>Of those inmates who die, the majority die by suicide (29%) or heart disease (22%)</a:t>
            </a:r>
          </a:p>
          <a:p>
            <a:r>
              <a:rPr lang="en-US" dirty="0" smtClean="0"/>
              <a:t>Outside of these two causes, no other cause of death accounted for more than 7% of deaths (intoxication)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DCRP Mortality: Who dies?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Male and female inmates die at approximately equal rates (146 v. 136), but the number of males dying far outnumbers the number of females.</a:t>
            </a:r>
          </a:p>
          <a:p>
            <a:r>
              <a:rPr lang="en-US" dirty="0" smtClean="0"/>
              <a:t>Men are more likely to die by suicide, whereas females are twice as likely to die due to an intoxication event.</a:t>
            </a:r>
          </a:p>
          <a:p>
            <a:r>
              <a:rPr lang="en-US" dirty="0" smtClean="0"/>
              <a:t>Whites died at a higher rate than black and Hispanics – the suicide effect</a:t>
            </a:r>
          </a:p>
          <a:p>
            <a:r>
              <a:rPr lang="en-US" dirty="0" smtClean="0"/>
              <a:t>Hispanics had lower death rates due to an illness event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DCRP Mortality: Who Dies,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Blacks had the lowest suicide rates. Hispanics committed suicide at rate twice that of Blacks and Whites committed suicide at a rate four times that of Blacks.</a:t>
            </a:r>
          </a:p>
          <a:p>
            <a:r>
              <a:rPr lang="en-US" dirty="0" smtClean="0"/>
              <a:t>Unconvicted inmates were twice as likely to die than convicted inmates</a:t>
            </a:r>
          </a:p>
          <a:p>
            <a:pPr lvl="1"/>
            <a:r>
              <a:rPr lang="en-US" dirty="0" smtClean="0"/>
              <a:t>Biggest gap seen in suicides (more than 3x for unconvicted)</a:t>
            </a:r>
          </a:p>
          <a:p>
            <a:r>
              <a:rPr lang="en-US" dirty="0" smtClean="0"/>
              <a:t>The oldest inmates had the highest mortality rates (893 per 100,000) and were most likely to die of an illness-related event. </a:t>
            </a:r>
          </a:p>
          <a:p>
            <a:pPr lvl="1"/>
            <a:r>
              <a:rPr lang="en-US" dirty="0" smtClean="0"/>
              <a:t>358 per 100,000: Heart disease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DCRP Mortality: Profile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typical death in jails is a white male, between the ages of 45 and 54, unconvicted at the time of his death, but charged with a violent offense who committed suicide.</a:t>
            </a:r>
          </a:p>
          <a:p>
            <a:r>
              <a:rPr lang="en-US" dirty="0" smtClean="0"/>
              <a:t>Suicides are the leading cause of death in local jails, but continue a long-term decline. 	</a:t>
            </a:r>
          </a:p>
          <a:p>
            <a:r>
              <a:rPr lang="en-US" dirty="0" smtClean="0"/>
              <a:t>Suicide rate in local jails in 1983: 129 per 100,000.</a:t>
            </a:r>
          </a:p>
          <a:p>
            <a:r>
              <a:rPr lang="en-US" dirty="0" smtClean="0"/>
              <a:t>Suicide rate in local jails in 2007: 36 per 100,000.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DCRP Mortality: When?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majority of jail inmates (62%) serve less than 7 days.</a:t>
            </a:r>
          </a:p>
          <a:p>
            <a:r>
              <a:rPr lang="en-US" dirty="0" smtClean="0"/>
              <a:t>Nearly one-quarter (24%) of jail deaths occur within the first two days of admission.</a:t>
            </a:r>
          </a:p>
          <a:p>
            <a:r>
              <a:rPr lang="en-US" dirty="0" smtClean="0"/>
              <a:t>More than one-third (38%) of jail deaths occur in the same time period.</a:t>
            </a:r>
          </a:p>
          <a:p>
            <a:pPr lvl="1"/>
            <a:r>
              <a:rPr lang="en-US" dirty="0" smtClean="0"/>
              <a:t>Nearly ¾ (74%) of intoxication deaths</a:t>
            </a:r>
          </a:p>
          <a:p>
            <a:pPr lvl="1"/>
            <a:r>
              <a:rPr lang="en-US" dirty="0" smtClean="0"/>
              <a:t>Half of accidents (51%)</a:t>
            </a:r>
          </a:p>
          <a:p>
            <a:pPr lvl="1"/>
            <a:r>
              <a:rPr lang="en-US" dirty="0" smtClean="0"/>
              <a:t>Nearly ½ (47%) of suicides 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DCRP Mortality: When?	</a:t>
            </a: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7227" y="1527175"/>
            <a:ext cx="6713034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525</TotalTime>
  <Words>1036</Words>
  <Application>Microsoft Office PowerPoint</Application>
  <PresentationFormat>On-screen Show (4:3)</PresentationFormat>
  <Paragraphs>96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Civic</vt:lpstr>
      <vt:lpstr>Mortality in Local Jails, 2000-2007</vt:lpstr>
      <vt:lpstr>Deaths in Custody Reporting Program (DCRP)</vt:lpstr>
      <vt:lpstr>DCRP-Mortality in Local Jails</vt:lpstr>
      <vt:lpstr>DCRP Mortality: Overview (What?)</vt:lpstr>
      <vt:lpstr>DCRP Mortality: Who dies?</vt:lpstr>
      <vt:lpstr>DCRP Mortality: Who Dies, cont.</vt:lpstr>
      <vt:lpstr>DCRP Mortality: Profile</vt:lpstr>
      <vt:lpstr>DCRP Mortality: When?</vt:lpstr>
      <vt:lpstr>DCRP Mortality: When? </vt:lpstr>
      <vt:lpstr>DCRP Mortality: Where?</vt:lpstr>
      <vt:lpstr>DCRP Mortality: Where (cont.)?</vt:lpstr>
      <vt:lpstr>DCRP Mortality: Where (cont.)?</vt:lpstr>
      <vt:lpstr>DCRP Mortality: Other Populations </vt:lpstr>
      <vt:lpstr>DCRP Mortality: Other Pops. (Prison)</vt:lpstr>
      <vt:lpstr>DCRP Mortality: Other Pops (General)</vt:lpstr>
      <vt:lpstr>DCRP Mortality: Jail/Gen Pop Compare</vt:lpstr>
      <vt:lpstr>DCRP Mortality: Suicide Adjusted</vt:lpstr>
      <vt:lpstr>DCRP Mortality: Potential Future Research</vt:lpstr>
      <vt:lpstr>DCRP - Publications</vt:lpstr>
      <vt:lpstr>DCRP Mortality: More information</vt:lpstr>
    </vt:vector>
  </TitlesOfParts>
  <Company>DOJ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Mortality in Local Jails, 2000-2007</dc:title>
  <dc:creator>NoonanM</dc:creator>
  <cp:lastModifiedBy> </cp:lastModifiedBy>
  <cp:revision>45</cp:revision>
  <dcterms:created xsi:type="dcterms:W3CDTF">2010-08-02T17:30:34Z</dcterms:created>
  <dcterms:modified xsi:type="dcterms:W3CDTF">2010-11-02T17:28:30Z</dcterms:modified>
</cp:coreProperties>
</file>